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1" r:id="rId6"/>
    <p:sldId id="260" r:id="rId7"/>
    <p:sldId id="272" r:id="rId8"/>
    <p:sldId id="271" r:id="rId9"/>
    <p:sldId id="273" r:id="rId10"/>
    <p:sldId id="266" r:id="rId11"/>
    <p:sldId id="262" r:id="rId12"/>
    <p:sldId id="263" r:id="rId13"/>
    <p:sldId id="264" r:id="rId14"/>
    <p:sldId id="265"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3CB82-E4D9-4E03-B3E7-558267C132A6}" type="datetimeFigureOut">
              <a:rPr lang="en-US" smtClean="0"/>
              <a:pPr/>
              <a:t>3/7/2012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BD219-53CF-4658-B114-54A0EA1D3FDA}" type="slidenum">
              <a:rPr lang="en-US" smtClean="0"/>
              <a:pPr/>
              <a:t>‹#›</a:t>
            </a:fld>
            <a:endParaRPr lang="en-US" dirty="0"/>
          </a:p>
        </p:txBody>
      </p:sp>
    </p:spTree>
    <p:extLst>
      <p:ext uri="{BB962C8B-B14F-4D97-AF65-F5344CB8AC3E}">
        <p14:creationId xmlns="" xmlns:p14="http://schemas.microsoft.com/office/powerpoint/2010/main" val="2103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a:t>
            </a:fld>
            <a:endParaRPr lang="en-US" dirty="0"/>
          </a:p>
        </p:txBody>
      </p:sp>
    </p:spTree>
    <p:extLst>
      <p:ext uri="{BB962C8B-B14F-4D97-AF65-F5344CB8AC3E}">
        <p14:creationId xmlns="" xmlns:p14="http://schemas.microsoft.com/office/powerpoint/2010/main" val="254858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learn the</a:t>
            </a:r>
            <a:r>
              <a:rPr lang="en-US" baseline="0" dirty="0" smtClean="0"/>
              <a:t> skills according to their developmental level. Students will also learn the cues and essential elements to the skills in accordance with the developmental level. Students will perform the skill in an open environment with no distractions or obstacles. </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Skills are slowly becoming more complex. Rather</a:t>
            </a:r>
            <a:r>
              <a:rPr lang="en-US" baseline="0" dirty="0" smtClean="0"/>
              <a:t> than applying the skill to a game setting the skills are taught with different goals. These goals can be set up using small drills that force students to use different movement concepts. </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are beginning to develop a well-rounded understanding of the skill and why it is important to achieve proficiency in the skill. </a:t>
            </a:r>
          </a:p>
          <a:p>
            <a:r>
              <a:rPr lang="en-US" dirty="0" smtClean="0"/>
              <a:t>Students are not only</a:t>
            </a:r>
            <a:r>
              <a:rPr lang="en-US" baseline="0" dirty="0" smtClean="0"/>
              <a:t> applying the skill so they can be successful in the main game but also in small alternative activities throughout life.</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learn the final piece to achieve mastery in skills. Students will not only use the skill in isolation but they will combine the skill with other skills. Students will be able to use the skill in repetition and also while completing other motor skills. </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Benefits</a:t>
            </a:r>
            <a:r>
              <a:rPr lang="en-US" sz="1200" kern="1200" baseline="0" dirty="0" smtClean="0">
                <a:solidFill>
                  <a:schemeClr val="tx1"/>
                </a:solidFill>
                <a:effectLst/>
                <a:latin typeface="+mn-lt"/>
                <a:ea typeface="+mn-ea"/>
                <a:cs typeface="+mn-cs"/>
              </a:rPr>
              <a:t> – The model is based on students developmental level and gives students a variety of choices of equipment to use. This model allows for students to choose which piece of equipment is best suited for them. Most other models do not take into consideration developmental levels of students, most of the lessons are based on grade levels. This model also develops skills for lifelong activities rather than developing skills so students become proficient in a sport. </a:t>
            </a:r>
            <a:r>
              <a:rPr lang="en-US" sz="1200" kern="1200" dirty="0" smtClean="0">
                <a:solidFill>
                  <a:schemeClr val="tx1"/>
                </a:solidFill>
                <a:effectLst/>
                <a:latin typeface="+mn-lt"/>
                <a:ea typeface="+mn-ea"/>
                <a:cs typeface="+mn-cs"/>
              </a:rPr>
              <a:t> T</a:t>
            </a:r>
            <a:r>
              <a:rPr lang="en-US" sz="1200" kern="1200" baseline="0" dirty="0" smtClean="0">
                <a:solidFill>
                  <a:schemeClr val="tx1"/>
                </a:solidFill>
                <a:effectLst/>
                <a:latin typeface="+mn-lt"/>
                <a:ea typeface="+mn-ea"/>
                <a:cs typeface="+mn-cs"/>
              </a:rPr>
              <a:t>his</a:t>
            </a:r>
            <a:r>
              <a:rPr lang="en-US" sz="1200" kern="1200" dirty="0" smtClean="0">
                <a:solidFill>
                  <a:schemeClr val="tx1"/>
                </a:solidFill>
                <a:effectLst/>
                <a:latin typeface="+mn-lt"/>
                <a:ea typeface="+mn-ea"/>
                <a:cs typeface="+mn-cs"/>
              </a:rPr>
              <a:t> model</a:t>
            </a:r>
            <a:r>
              <a:rPr lang="en-US" sz="1200" kern="1200" baseline="0" dirty="0" smtClean="0">
                <a:solidFill>
                  <a:schemeClr val="tx1"/>
                </a:solidFill>
                <a:effectLst/>
                <a:latin typeface="+mn-lt"/>
                <a:ea typeface="+mn-ea"/>
                <a:cs typeface="+mn-cs"/>
              </a:rPr>
              <a:t> focuses on the development over a wide range of concepts and applications. </a:t>
            </a:r>
            <a:endParaRPr lang="en-US" dirty="0" smtClean="0">
              <a:effectLst/>
            </a:endParaRPr>
          </a:p>
          <a:p>
            <a:pPr rtl="0" eaLnBrk="1" latinLnBrk="0" hangingPunct="1"/>
            <a:r>
              <a:rPr lang="en-US" sz="1200" kern="1200" baseline="0" dirty="0" smtClean="0">
                <a:solidFill>
                  <a:schemeClr val="tx1"/>
                </a:solidFill>
                <a:effectLst/>
                <a:latin typeface="+mn-lt"/>
                <a:ea typeface="+mn-ea"/>
                <a:cs typeface="+mn-cs"/>
              </a:rPr>
              <a:t>Limitations – There is a wide range of applications that the skills are applied to.  This forces Physical Educators to become experts in all of the skills. Not only do teachers need to know how to do the skills but also know how to apply them in different contexts. Also there are many varieties of ways the skills can be used which increases the needs for a variety of equipment. There can’t be only one size basketball to shoot with in the Skill Theme Approach. There needs to be a variety of sizes so students can have the option to pick which ball is best suited for their developmental level.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15</a:t>
            </a:fld>
            <a:endParaRPr lang="en-US" dirty="0"/>
          </a:p>
        </p:txBody>
      </p:sp>
    </p:spTree>
    <p:extLst>
      <p:ext uri="{BB962C8B-B14F-4D97-AF65-F5344CB8AC3E}">
        <p14:creationId xmlns="" xmlns:p14="http://schemas.microsoft.com/office/powerpoint/2010/main" val="229088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skill theme approach focuses on student learning</a:t>
            </a:r>
            <a:r>
              <a:rPr lang="en-US" baseline="0" dirty="0" smtClean="0"/>
              <a:t> as the goal of physical education: and assessment is the measure of student learning”. Student learning is assessed by teacher observation of the critical elements being developed within the theme. This can be completed during an instant activity if necessary. </a:t>
            </a:r>
          </a:p>
          <a:p>
            <a:r>
              <a:rPr lang="en-US" baseline="0" dirty="0" smtClean="0"/>
              <a:t>Student projects provide for the theme of study and give the students an opportunity to display their knowledge of specific skill themes and movement themes.</a:t>
            </a:r>
          </a:p>
          <a:p>
            <a:r>
              <a:rPr lang="en-US" baseline="0" dirty="0" smtClean="0"/>
              <a:t>Cognitive tests are given to assess students through short written responses either individually or in a group and allows the teacher to find out what the students know about specific skill and movement themes</a:t>
            </a:r>
            <a:r>
              <a:rPr lang="en-US" baseline="0" dirty="0" smtClean="0"/>
              <a:t>. (Lund, 2005)</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16</a:t>
            </a:fld>
            <a:endParaRPr lang="en-US" dirty="0"/>
          </a:p>
        </p:txBody>
      </p:sp>
    </p:spTree>
    <p:extLst>
      <p:ext uri="{BB962C8B-B14F-4D97-AF65-F5344CB8AC3E}">
        <p14:creationId xmlns="" xmlns:p14="http://schemas.microsoft.com/office/powerpoint/2010/main" val="282575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Skill Theme Approach is a</a:t>
            </a:r>
            <a:r>
              <a:rPr lang="en-US" baseline="0" dirty="0" smtClean="0"/>
              <a:t> well-rounded approach that directs the focus of Physical Education on the development of students’ skills for lifelong activities.  I really like this approach because it gives the teacher the opportunity to direct students’ learning but it also allows for students to achieve success at their own levels. The main thing that stands out to me is the fact that it works in cooperation with the developmental level or students. Most teaching modes do not allow students to have the opportunity to choose how they want to do skills. If I had unlimited funds for my Physical Education Program I would use this model. Unfortunately it is very expensive and requires a lot of equipment so it is hard to have a variety of units to teach. </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ourier New" pitchFamily="49" charset="0"/>
                <a:cs typeface="Courier New" pitchFamily="49" charset="0"/>
              </a:rPr>
              <a:t>In order to understand</a:t>
            </a:r>
            <a:r>
              <a:rPr lang="en-US" baseline="0" dirty="0" smtClean="0">
                <a:latin typeface="Courier New" pitchFamily="49" charset="0"/>
                <a:cs typeface="Courier New" pitchFamily="49" charset="0"/>
              </a:rPr>
              <a:t> the Skill Theme Approach it is necessary to first understand motor development. This teaching style focuses on developing certain skills in a progression. The 4 bases of Skill Theme Approach are; body awareness, spatial awareness, effort, and </a:t>
            </a:r>
            <a:r>
              <a:rPr lang="en-US" baseline="0" dirty="0" smtClean="0">
                <a:latin typeface="Courier New" pitchFamily="49" charset="0"/>
                <a:cs typeface="Courier New" pitchFamily="49" charset="0"/>
              </a:rPr>
              <a:t>relationships</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rPr>
              <a:t>(Lund, 2005)</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516BD219-53CF-4658-B114-54A0EA1D3FD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Focuses</a:t>
            </a:r>
            <a:r>
              <a:rPr lang="en-US" baseline="0" dirty="0" smtClean="0"/>
              <a:t> on the individual child and not just the chronological age or grade level of students.  “The skill theme approach is characterized by curriculum design that promotes competence in a variety of locomotor, nonlocomotor, and manipulative skills. It also provides developmentally appropriate experiences and instructional appropriate experiences that reflects the needs and interest of the students” (Lund, </a:t>
            </a:r>
            <a:r>
              <a:rPr lang="en-US" dirty="0" smtClean="0"/>
              <a:t>2005</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16BD219-53CF-4658-B114-54A0EA1D3FD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1970 recess and PE were combined into one subject. The curriculum was not well defined and students did not learn skills for lifelong activities. In England Physical Education was separate from recess. The curriculum involved movement experiences that were appropriate for young children. Physical Education teachers went to England and learned about this teaching style and brought it back to the United States. It offered students the chance to learn skills not only for the game but for lifelong activities. Prior to the Skill Theme Approach students were taught by their age/grade level rather than their motor developmental level. This style allowed students to be taught based on their skill level</a:t>
            </a:r>
            <a:r>
              <a:rPr lang="en-US" baseline="0" dirty="0" smtClean="0"/>
              <a:t>.</a:t>
            </a:r>
            <a:r>
              <a:rPr lang="en-US" dirty="0" smtClean="0"/>
              <a:t> (Lund, 2005)</a:t>
            </a:r>
            <a:endParaRPr lang="en-US" baseline="0" dirty="0" smtClean="0"/>
          </a:p>
        </p:txBody>
      </p:sp>
      <p:sp>
        <p:nvSpPr>
          <p:cNvPr id="4" name="Slide Number Placeholder 3"/>
          <p:cNvSpPr>
            <a:spLocks noGrp="1"/>
          </p:cNvSpPr>
          <p:nvPr>
            <p:ph type="sldNum" sz="quarter" idx="10"/>
          </p:nvPr>
        </p:nvSpPr>
        <p:spPr/>
        <p:txBody>
          <a:bodyPr/>
          <a:lstStyle/>
          <a:p>
            <a:fld id="{516BD219-53CF-4658-B114-54A0EA1D3FD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in the past learned how to dance and do gymnastics. These skills did not give students the chance to become proficient in other things. By learning a variety of skills it allows students to become well rounded and have a better understanding of their body and how to control </a:t>
            </a:r>
            <a:r>
              <a:rPr lang="en-US" baseline="0" dirty="0" smtClean="0"/>
              <a:t>it</a:t>
            </a:r>
            <a:r>
              <a:rPr lang="en-US" dirty="0" smtClean="0"/>
              <a:t> (Lund, 2005).</a:t>
            </a:r>
            <a:endParaRPr lang="en-US" baseline="0" dirty="0" smtClean="0"/>
          </a:p>
        </p:txBody>
      </p:sp>
      <p:sp>
        <p:nvSpPr>
          <p:cNvPr id="4" name="Slide Number Placeholder 3"/>
          <p:cNvSpPr>
            <a:spLocks noGrp="1"/>
          </p:cNvSpPr>
          <p:nvPr>
            <p:ph type="sldNum" sz="quarter" idx="10"/>
          </p:nvPr>
        </p:nvSpPr>
        <p:spPr/>
        <p:txBody>
          <a:bodyPr/>
          <a:lstStyle/>
          <a:p>
            <a:fld id="{516BD219-53CF-4658-B114-54A0EA1D3FD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Body awareness, Spatial awareness,</a:t>
            </a:r>
            <a:r>
              <a:rPr lang="en-US" baseline="0" dirty="0" smtClean="0"/>
              <a:t> Effort, Relationships</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philosophy of the Skill Theme Approach is for students to be able to develop skills for lifelong activities.</a:t>
            </a:r>
            <a:r>
              <a:rPr lang="en-US" baseline="0" dirty="0" smtClean="0"/>
              <a:t> Students are given multiple objects/difficulty levels in which they can apply the skill to. Once students master a skill they are then able to apply the skills in a combination to become proficient in a group of skills. For example, students will learn to throw while being stationary and also while running. The skills will not be developed solely to learn how to play baseball but for a variety of things in life that someone might need to </a:t>
            </a:r>
            <a:r>
              <a:rPr lang="en-US" baseline="0" dirty="0" smtClean="0"/>
              <a:t>throw</a:t>
            </a:r>
            <a:r>
              <a:rPr lang="en-US" dirty="0" smtClean="0"/>
              <a:t> Lund, 2005)</a:t>
            </a:r>
            <a:endParaRPr lang="en-US" dirty="0" smtClean="0"/>
          </a:p>
          <a:p>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7</a:t>
            </a:fld>
            <a:endParaRPr lang="en-US" dirty="0"/>
          </a:p>
        </p:txBody>
      </p:sp>
    </p:spTree>
    <p:extLst>
      <p:ext uri="{BB962C8B-B14F-4D97-AF65-F5344CB8AC3E}">
        <p14:creationId xmlns="" xmlns:p14="http://schemas.microsoft.com/office/powerpoint/2010/main" val="55977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framework wheel depicts the interaction of movement concepts and skill themes. Throughout the wheel the major focus is the skill themes with a subtheme of movement concepts. “The circular interaction between the skill themes and movement concepts can be represented schematically by five concentric circles. The two inner circles represent the skill themes; the three outermost circles represent the movement concepts”. The two inner circles include the general categories of skill theme: manipulative, non-locomotor, and locomotor.  The outermost circles include 3 categories</a:t>
            </a:r>
            <a:r>
              <a:rPr lang="en-US" dirty="0" smtClean="0"/>
              <a:t> of movement concepts: spatial awareness, effort, and </a:t>
            </a:r>
            <a:r>
              <a:rPr lang="en-US" dirty="0" smtClean="0"/>
              <a:t>relationships </a:t>
            </a:r>
            <a:r>
              <a:rPr lang="en-US" smtClean="0"/>
              <a:t>(Graham, 1980).</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8</a:t>
            </a:fld>
            <a:endParaRPr lang="en-US" dirty="0"/>
          </a:p>
        </p:txBody>
      </p:sp>
    </p:spTree>
    <p:extLst>
      <p:ext uri="{BB962C8B-B14F-4D97-AF65-F5344CB8AC3E}">
        <p14:creationId xmlns="" xmlns:p14="http://schemas.microsoft.com/office/powerpoint/2010/main" val="342376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 are what the students should know and be able to do.  </a:t>
            </a:r>
          </a:p>
          <a:p>
            <a:pPr marL="171450" indent="-171450">
              <a:buFont typeface="Arial" pitchFamily="34" charset="0"/>
              <a:buChar char="•"/>
            </a:pPr>
            <a:r>
              <a:rPr lang="en-US" dirty="0" smtClean="0"/>
              <a:t>Standard 1:  Students are to become competent in the skill ,  competency is develop through skill practice in a static state followed by a dynamic state, then an application of the skill in an ever changing environment. </a:t>
            </a:r>
          </a:p>
          <a:p>
            <a:pPr marL="171450" indent="-171450">
              <a:buFont typeface="Arial" pitchFamily="34" charset="0"/>
              <a:buChar char="•"/>
            </a:pPr>
            <a:r>
              <a:rPr lang="en-US" dirty="0" smtClean="0"/>
              <a:t>Standard 2: Students are given the concepts of the skills in which they will later they are combined with skill application in which the students can develop an understanding of the skill.</a:t>
            </a:r>
          </a:p>
          <a:p>
            <a:pPr marL="171450" indent="-171450">
              <a:buFont typeface="Arial" pitchFamily="34" charset="0"/>
              <a:buChar char="•"/>
            </a:pPr>
            <a:r>
              <a:rPr lang="en-US" dirty="0" smtClean="0"/>
              <a:t>Standards 3 &amp; 4: Students are not made to perform traditional activities such as  formal exercises or running laps. The skill theme approach does not aside time to focus on fitness. It is expected the fitness is incorporated throughout the activities and the skills that are being performed. </a:t>
            </a:r>
          </a:p>
          <a:p>
            <a:pPr marL="171450" indent="-171450">
              <a:buFont typeface="Arial" pitchFamily="34" charset="0"/>
              <a:buChar char="•"/>
            </a:pPr>
            <a:r>
              <a:rPr lang="en-US" dirty="0" smtClean="0"/>
              <a:t>Standard 5: Standard 5 isn’t the major focus of the skill theme approach. The skill them approach incorporates standard 5 in it by planned activities as well as a safe and positive learning environment.</a:t>
            </a:r>
          </a:p>
          <a:p>
            <a:pPr marL="171450" indent="-171450">
              <a:buFont typeface="Arial" pitchFamily="34" charset="0"/>
              <a:buChar char="•"/>
            </a:pPr>
            <a:r>
              <a:rPr lang="en-US" dirty="0" smtClean="0"/>
              <a:t>Standard 6:  The goal of a skill theme physical education program is physically educated individuals. Students should be able to know the basic concepts and principles in which they can use not only in physical education but also with recreation. </a:t>
            </a:r>
            <a:endParaRPr lang="en-US" dirty="0"/>
          </a:p>
        </p:txBody>
      </p:sp>
      <p:sp>
        <p:nvSpPr>
          <p:cNvPr id="4" name="Slide Number Placeholder 3"/>
          <p:cNvSpPr>
            <a:spLocks noGrp="1"/>
          </p:cNvSpPr>
          <p:nvPr>
            <p:ph type="sldNum" sz="quarter" idx="10"/>
          </p:nvPr>
        </p:nvSpPr>
        <p:spPr/>
        <p:txBody>
          <a:bodyPr/>
          <a:lstStyle/>
          <a:p>
            <a:fld id="{516BD219-53CF-4658-B114-54A0EA1D3FDA}" type="slidenum">
              <a:rPr lang="en-US" smtClean="0"/>
              <a:pPr/>
              <a:t>10</a:t>
            </a:fld>
            <a:endParaRPr lang="en-US" dirty="0"/>
          </a:p>
        </p:txBody>
      </p:sp>
    </p:spTree>
    <p:extLst>
      <p:ext uri="{BB962C8B-B14F-4D97-AF65-F5344CB8AC3E}">
        <p14:creationId xmlns="" xmlns:p14="http://schemas.microsoft.com/office/powerpoint/2010/main" val="295657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668E93-A244-403A-A2A5-A0BB17909596}" type="datetimeFigureOut">
              <a:rPr lang="en-US" smtClean="0"/>
              <a:pPr/>
              <a:t>3/7/2012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3BCC65B-3EEC-44FE-94CE-D6DEC7F522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BCC65B-3EEC-44FE-94CE-D6DEC7F522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BCC65B-3EEC-44FE-94CE-D6DEC7F522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BCC65B-3EEC-44FE-94CE-D6DEC7F522E3}"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3BCC65B-3EEC-44FE-94CE-D6DEC7F522E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3BCC65B-3EEC-44FE-94CE-D6DEC7F522E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3BCC65B-3EEC-44FE-94CE-D6DEC7F522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3BCC65B-3EEC-44FE-94CE-D6DEC7F522E3}"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668E93-A244-403A-A2A5-A0BB17909596}" type="datetimeFigureOut">
              <a:rPr lang="en-US" smtClean="0"/>
              <a:pPr/>
              <a:t>3/7/2012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3BCC65B-3EEC-44FE-94CE-D6DEC7F522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668E93-A244-403A-A2A5-A0BB17909596}" type="datetimeFigureOut">
              <a:rPr lang="en-US" smtClean="0"/>
              <a:pPr/>
              <a:t>3/7/2012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3BCC65B-3EEC-44FE-94CE-D6DEC7F522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668E93-A244-403A-A2A5-A0BB17909596}" type="datetimeFigureOut">
              <a:rPr lang="en-US" smtClean="0"/>
              <a:pPr/>
              <a:t>3/7/2012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3BCC65B-3EEC-44FE-94CE-D6DEC7F522E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668E93-A244-403A-A2A5-A0BB17909596}" type="datetimeFigureOut">
              <a:rPr lang="en-US" smtClean="0"/>
              <a:pPr/>
              <a:t>3/7/2012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BCC65B-3EEC-44FE-94CE-D6DEC7F522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Skill Theme Approach</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By: Nick Ford</a:t>
            </a:r>
          </a:p>
          <a:p>
            <a:r>
              <a:rPr lang="en-US" dirty="0" smtClean="0"/>
              <a:t>&amp;</a:t>
            </a:r>
          </a:p>
          <a:p>
            <a:r>
              <a:rPr lang="en-US" dirty="0" smtClean="0"/>
              <a:t>Matthew Dancosse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b="1" dirty="0">
                <a:latin typeface="Arial" pitchFamily="34" charset="0"/>
                <a:cs typeface="Arial" pitchFamily="34" charset="0"/>
              </a:rPr>
              <a:t>Standard 1</a:t>
            </a:r>
            <a:r>
              <a:rPr lang="en-US" sz="1400" b="1" dirty="0" smtClean="0">
                <a:latin typeface="Arial" pitchFamily="34" charset="0"/>
                <a:cs typeface="Arial" pitchFamily="34" charset="0"/>
              </a:rPr>
              <a:t>: (NH Guideline 3)</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Demonstrates competency in motor skills and movement patterns needed to perform a variety of physical activities</a:t>
            </a:r>
          </a:p>
          <a:p>
            <a:r>
              <a:rPr lang="en-US" sz="1400" b="1" dirty="0">
                <a:latin typeface="Arial" pitchFamily="34" charset="0"/>
                <a:cs typeface="Arial" pitchFamily="34" charset="0"/>
              </a:rPr>
              <a:t>Standard 2</a:t>
            </a:r>
            <a:r>
              <a:rPr lang="en-US" sz="1400" b="1" dirty="0" smtClean="0">
                <a:latin typeface="Arial" pitchFamily="34" charset="0"/>
                <a:cs typeface="Arial" pitchFamily="34" charset="0"/>
              </a:rPr>
              <a:t>: (NH guideline 4)</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Demonstrates understanding of movement concepts, principles, strategies, and tactics as they apply to the learning and performance of physical </a:t>
            </a:r>
            <a:r>
              <a:rPr lang="en-US" sz="1400" dirty="0" smtClean="0">
                <a:latin typeface="Arial" pitchFamily="34" charset="0"/>
                <a:cs typeface="Arial" pitchFamily="34" charset="0"/>
              </a:rPr>
              <a:t>activities</a:t>
            </a:r>
          </a:p>
          <a:p>
            <a:r>
              <a:rPr lang="en-US" sz="1400" b="1" dirty="0">
                <a:latin typeface="Arial" pitchFamily="34" charset="0"/>
                <a:cs typeface="Arial" pitchFamily="34" charset="0"/>
              </a:rPr>
              <a:t>Standard 3</a:t>
            </a:r>
            <a:r>
              <a:rPr lang="en-US" sz="1400" b="1" dirty="0" smtClean="0">
                <a:latin typeface="Arial" pitchFamily="34" charset="0"/>
                <a:cs typeface="Arial" pitchFamily="34" charset="0"/>
              </a:rPr>
              <a:t>: (NH Guideline 1)</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Participates regularly in physical activity</a:t>
            </a:r>
            <a:r>
              <a:rPr lang="en-US" sz="1400" dirty="0" smtClean="0">
                <a:latin typeface="Arial" pitchFamily="34" charset="0"/>
                <a:cs typeface="Arial" pitchFamily="34" charset="0"/>
              </a:rPr>
              <a:t>.</a:t>
            </a:r>
          </a:p>
          <a:p>
            <a:r>
              <a:rPr lang="en-US" sz="1400" b="1" dirty="0">
                <a:latin typeface="Arial" pitchFamily="34" charset="0"/>
                <a:cs typeface="Arial" pitchFamily="34" charset="0"/>
              </a:rPr>
              <a:t>Standard 4</a:t>
            </a:r>
            <a:r>
              <a:rPr lang="en-US" sz="1400" b="1" dirty="0" smtClean="0">
                <a:latin typeface="Arial" pitchFamily="34" charset="0"/>
                <a:cs typeface="Arial" pitchFamily="34" charset="0"/>
              </a:rPr>
              <a:t>: (NH Guideline 2)</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Achieves and maintains a health-enhancing level of physical </a:t>
            </a:r>
            <a:r>
              <a:rPr lang="en-US" sz="1400" dirty="0" smtClean="0">
                <a:latin typeface="Arial" pitchFamily="34" charset="0"/>
                <a:cs typeface="Arial" pitchFamily="34" charset="0"/>
              </a:rPr>
              <a:t>fitness.</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Standard </a:t>
            </a:r>
            <a:r>
              <a:rPr lang="en-US" sz="1400" b="1" dirty="0">
                <a:latin typeface="Arial" pitchFamily="34" charset="0"/>
                <a:cs typeface="Arial" pitchFamily="34" charset="0"/>
              </a:rPr>
              <a:t>5</a:t>
            </a:r>
            <a:r>
              <a:rPr lang="en-US" sz="1400" b="1" dirty="0" smtClean="0">
                <a:latin typeface="Arial" pitchFamily="34" charset="0"/>
                <a:cs typeface="Arial" pitchFamily="34" charset="0"/>
              </a:rPr>
              <a:t>: (NH Guideline 6)</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Exhibits responsible personal and social behavior that respects self and others in physical activity settings</a:t>
            </a:r>
            <a:r>
              <a:rPr lang="en-US" sz="1400" dirty="0" smtClean="0">
                <a:latin typeface="Arial" pitchFamily="34" charset="0"/>
                <a:cs typeface="Arial" pitchFamily="34" charset="0"/>
              </a:rPr>
              <a:t>.</a:t>
            </a:r>
          </a:p>
          <a:p>
            <a:r>
              <a:rPr lang="en-US" sz="1400" b="1" dirty="0" smtClean="0">
                <a:latin typeface="Arial" pitchFamily="34" charset="0"/>
                <a:cs typeface="Arial" pitchFamily="34" charset="0"/>
              </a:rPr>
              <a:t>Standard </a:t>
            </a:r>
            <a:r>
              <a:rPr lang="en-US" sz="1400" b="1" dirty="0">
                <a:latin typeface="Arial" pitchFamily="34" charset="0"/>
                <a:cs typeface="Arial" pitchFamily="34" charset="0"/>
              </a:rPr>
              <a:t>6</a:t>
            </a:r>
            <a:r>
              <a:rPr lang="en-US" sz="1400" b="1" dirty="0" smtClean="0">
                <a:latin typeface="Arial" pitchFamily="34" charset="0"/>
                <a:cs typeface="Arial" pitchFamily="34" charset="0"/>
              </a:rPr>
              <a:t>: (NH Guideline 5)</a:t>
            </a:r>
            <a:endParaRPr lang="en-US" sz="1400" b="1" dirty="0">
              <a:latin typeface="Arial" pitchFamily="34" charset="0"/>
              <a:cs typeface="Arial" pitchFamily="34" charset="0"/>
            </a:endParaRPr>
          </a:p>
          <a:p>
            <a:pPr lvl="1"/>
            <a:r>
              <a:rPr lang="en-US" sz="1400" dirty="0">
                <a:latin typeface="Arial" pitchFamily="34" charset="0"/>
                <a:cs typeface="Arial" pitchFamily="34" charset="0"/>
              </a:rPr>
              <a:t>Values physical activity for health, enjoyment, challenge, self-expression, and/or social interaction.</a:t>
            </a:r>
          </a:p>
          <a:p>
            <a:endParaRPr lang="en-US" sz="1800" dirty="0" smtClean="0">
              <a:latin typeface="Arial" pitchFamily="34" charset="0"/>
              <a:cs typeface="Arial" pitchFamily="34" charset="0"/>
            </a:endParaRPr>
          </a:p>
          <a:p>
            <a:endParaRPr lang="en-US" sz="1400" dirty="0">
              <a:latin typeface="Arial" pitchFamily="34" charset="0"/>
              <a:cs typeface="Arial" pitchFamily="34" charset="0"/>
            </a:endParaRPr>
          </a:p>
          <a:p>
            <a:endParaRPr lang="en-US" sz="18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smtClean="0"/>
              <a:t>Alignment to NASPE Standards and NH State Guidelines</a:t>
            </a:r>
            <a:endParaRPr lang="en-US" dirty="0"/>
          </a:p>
        </p:txBody>
      </p:sp>
      <p:sp>
        <p:nvSpPr>
          <p:cNvPr id="4" name="TextBox 3"/>
          <p:cNvSpPr txBox="1"/>
          <p:nvPr/>
        </p:nvSpPr>
        <p:spPr>
          <a:xfrm>
            <a:off x="2971800" y="5638800"/>
            <a:ext cx="5562600" cy="646331"/>
          </a:xfrm>
          <a:prstGeom prst="rect">
            <a:avLst/>
          </a:prstGeom>
          <a:noFill/>
        </p:spPr>
        <p:txBody>
          <a:bodyPr wrap="square" rtlCol="0">
            <a:spAutoFit/>
          </a:bodyPr>
          <a:lstStyle/>
          <a:p>
            <a:r>
              <a:rPr lang="en-US" dirty="0" smtClean="0"/>
              <a:t>(National </a:t>
            </a:r>
            <a:r>
              <a:rPr lang="en-US" dirty="0" smtClean="0"/>
              <a:t>Association for Sport and Physical </a:t>
            </a:r>
            <a:r>
              <a:rPr lang="en-US" dirty="0" smtClean="0"/>
              <a:t>Education, N. D.)</a:t>
            </a:r>
            <a:endParaRPr lang="en-US" dirty="0"/>
          </a:p>
        </p:txBody>
      </p:sp>
    </p:spTree>
    <p:extLst>
      <p:ext uri="{BB962C8B-B14F-4D97-AF65-F5344CB8AC3E}">
        <p14:creationId xmlns="" xmlns:p14="http://schemas.microsoft.com/office/powerpoint/2010/main" val="364349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Phase one </a:t>
            </a:r>
            <a:r>
              <a:rPr lang="en-US" dirty="0" smtClean="0"/>
              <a:t>– Development of the basic skill cognitively and performance understanding (Lund, 200)</a:t>
            </a:r>
          </a:p>
          <a:p>
            <a:endParaRPr lang="en-US" dirty="0" smtClean="0"/>
          </a:p>
          <a:p>
            <a:r>
              <a:rPr lang="en-US" dirty="0" smtClean="0"/>
              <a:t>Mastery of skill at developmental level</a:t>
            </a:r>
          </a:p>
          <a:p>
            <a:endParaRPr lang="en-US" dirty="0" smtClean="0"/>
          </a:p>
          <a:p>
            <a:r>
              <a:rPr lang="en-US" b="1" dirty="0" smtClean="0"/>
              <a:t>Example:</a:t>
            </a:r>
            <a:r>
              <a:rPr lang="en-US" dirty="0" smtClean="0"/>
              <a:t> Dribbling in space without defender/direction</a:t>
            </a:r>
          </a:p>
          <a:p>
            <a:endParaRPr lang="en-US" b="1" dirty="0"/>
          </a:p>
        </p:txBody>
      </p:sp>
      <p:sp>
        <p:nvSpPr>
          <p:cNvPr id="3" name="Title 2"/>
          <p:cNvSpPr>
            <a:spLocks noGrp="1"/>
          </p:cNvSpPr>
          <p:nvPr>
            <p:ph type="title"/>
          </p:nvPr>
        </p:nvSpPr>
        <p:spPr/>
        <p:txBody>
          <a:bodyPr>
            <a:normAutofit fontScale="90000"/>
          </a:bodyPr>
          <a:lstStyle/>
          <a:p>
            <a:r>
              <a:rPr lang="en-US" dirty="0" smtClean="0"/>
              <a:t>Structure of Skill Theme Approach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Phase two – </a:t>
            </a:r>
            <a:r>
              <a:rPr lang="en-US" dirty="0" smtClean="0"/>
              <a:t>skill is taught with movement concepts and/or other skills are added (Lund, 200)</a:t>
            </a:r>
          </a:p>
          <a:p>
            <a:endParaRPr lang="en-US" dirty="0" smtClean="0"/>
          </a:p>
          <a:p>
            <a:r>
              <a:rPr lang="en-US" dirty="0" smtClean="0"/>
              <a:t>Body positions, Levels, Directions, and pathways are added</a:t>
            </a:r>
          </a:p>
          <a:p>
            <a:endParaRPr lang="en-US" dirty="0" smtClean="0"/>
          </a:p>
          <a:p>
            <a:r>
              <a:rPr lang="en-US" b="1" dirty="0" smtClean="0"/>
              <a:t>Example: </a:t>
            </a:r>
            <a:r>
              <a:rPr lang="en-US" dirty="0" smtClean="0"/>
              <a:t>Dribbling around cones, lower, higher, each hand</a:t>
            </a:r>
          </a:p>
          <a:p>
            <a:endParaRPr lang="en-US" b="1" dirty="0" smtClean="0"/>
          </a:p>
          <a:p>
            <a:endParaRPr lang="en-US" b="1" dirty="0"/>
          </a:p>
        </p:txBody>
      </p:sp>
      <p:sp>
        <p:nvSpPr>
          <p:cNvPr id="3" name="Title 2"/>
          <p:cNvSpPr>
            <a:spLocks noGrp="1"/>
          </p:cNvSpPr>
          <p:nvPr>
            <p:ph type="title"/>
          </p:nvPr>
        </p:nvSpPr>
        <p:spPr/>
        <p:txBody>
          <a:bodyPr>
            <a:normAutofit fontScale="90000"/>
          </a:bodyPr>
          <a:lstStyle/>
          <a:p>
            <a:r>
              <a:rPr lang="en-US" dirty="0" smtClean="0"/>
              <a:t>Structure of Skill Theme Approach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Phase three – </a:t>
            </a:r>
            <a:r>
              <a:rPr lang="en-US" dirty="0" smtClean="0"/>
              <a:t>Skills are applied to a variety of applications (Lund, 200)</a:t>
            </a:r>
          </a:p>
          <a:p>
            <a:endParaRPr lang="en-US" b="1" dirty="0" smtClean="0"/>
          </a:p>
          <a:p>
            <a:r>
              <a:rPr lang="en-US" dirty="0" smtClean="0"/>
              <a:t>Obstacle courses, with defenders, rhythmic beats, game setting</a:t>
            </a:r>
          </a:p>
          <a:p>
            <a:endParaRPr lang="en-US" dirty="0" smtClean="0"/>
          </a:p>
          <a:p>
            <a:r>
              <a:rPr lang="en-US" b="1" dirty="0" smtClean="0"/>
              <a:t>Example: </a:t>
            </a:r>
            <a:r>
              <a:rPr lang="en-US" dirty="0" smtClean="0"/>
              <a:t> Students can complete an obstacle course using different levels while maintaining their dribble. </a:t>
            </a:r>
            <a:endParaRPr lang="en-US" b="1" dirty="0" smtClean="0"/>
          </a:p>
        </p:txBody>
      </p:sp>
      <p:sp>
        <p:nvSpPr>
          <p:cNvPr id="3" name="Title 2"/>
          <p:cNvSpPr>
            <a:spLocks noGrp="1"/>
          </p:cNvSpPr>
          <p:nvPr>
            <p:ph type="title"/>
          </p:nvPr>
        </p:nvSpPr>
        <p:spPr/>
        <p:txBody>
          <a:bodyPr>
            <a:normAutofit fontScale="90000"/>
          </a:bodyPr>
          <a:lstStyle/>
          <a:p>
            <a:r>
              <a:rPr lang="en-US" dirty="0" smtClean="0"/>
              <a:t>Structure of Skill Theme Approach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Phase four – </a:t>
            </a:r>
            <a:r>
              <a:rPr lang="en-US" dirty="0" smtClean="0"/>
              <a:t>Combining the skill with other skills to achieve a greater goal (Lund, 200)</a:t>
            </a:r>
          </a:p>
          <a:p>
            <a:endParaRPr lang="en-US" b="1" dirty="0" smtClean="0"/>
          </a:p>
          <a:p>
            <a:r>
              <a:rPr lang="en-US" dirty="0" smtClean="0"/>
              <a:t>Combinations, repetition and alternating</a:t>
            </a:r>
          </a:p>
          <a:p>
            <a:endParaRPr lang="en-US" dirty="0" smtClean="0"/>
          </a:p>
          <a:p>
            <a:r>
              <a:rPr lang="en-US" b="1" dirty="0" smtClean="0"/>
              <a:t>Examples: </a:t>
            </a:r>
            <a:r>
              <a:rPr lang="en-US" dirty="0" smtClean="0"/>
              <a:t> Dribbling with both hands, with a defender, while running, and competing in a basketball game.</a:t>
            </a:r>
            <a:endParaRPr lang="en-US" b="1" dirty="0"/>
          </a:p>
        </p:txBody>
      </p:sp>
      <p:sp>
        <p:nvSpPr>
          <p:cNvPr id="3" name="Title 2"/>
          <p:cNvSpPr>
            <a:spLocks noGrp="1"/>
          </p:cNvSpPr>
          <p:nvPr>
            <p:ph type="title"/>
          </p:nvPr>
        </p:nvSpPr>
        <p:spPr/>
        <p:txBody>
          <a:bodyPr>
            <a:normAutofit fontScale="90000"/>
          </a:bodyPr>
          <a:lstStyle/>
          <a:p>
            <a:r>
              <a:rPr lang="en-US" dirty="0" smtClean="0"/>
              <a:t>Structure of Skill Theme Approach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t>Benefits and Limitations</a:t>
            </a:r>
            <a:endParaRPr lang="en-US" dirty="0"/>
          </a:p>
        </p:txBody>
      </p:sp>
      <p:sp>
        <p:nvSpPr>
          <p:cNvPr id="8" name="Text Placeholder 7"/>
          <p:cNvSpPr>
            <a:spLocks noGrp="1"/>
          </p:cNvSpPr>
          <p:nvPr>
            <p:ph type="body" idx="1"/>
          </p:nvPr>
        </p:nvSpPr>
        <p:spPr>
          <a:xfrm>
            <a:off x="533400" y="1524000"/>
            <a:ext cx="4040188" cy="762000"/>
          </a:xfrm>
        </p:spPr>
        <p:txBody>
          <a:bodyPr/>
          <a:lstStyle/>
          <a:p>
            <a:r>
              <a:rPr lang="en-US" dirty="0" smtClean="0"/>
              <a:t>Benefits</a:t>
            </a:r>
            <a:endParaRPr lang="en-US" dirty="0"/>
          </a:p>
        </p:txBody>
      </p:sp>
      <p:sp>
        <p:nvSpPr>
          <p:cNvPr id="9" name="Text Placeholder 8"/>
          <p:cNvSpPr>
            <a:spLocks noGrp="1"/>
          </p:cNvSpPr>
          <p:nvPr>
            <p:ph type="body" sz="half" idx="3"/>
          </p:nvPr>
        </p:nvSpPr>
        <p:spPr>
          <a:xfrm>
            <a:off x="4648200" y="1524000"/>
            <a:ext cx="4041775" cy="762000"/>
          </a:xfrm>
        </p:spPr>
        <p:txBody>
          <a:bodyPr/>
          <a:lstStyle/>
          <a:p>
            <a:r>
              <a:rPr lang="en-US" dirty="0" smtClean="0"/>
              <a:t>Limitations</a:t>
            </a:r>
            <a:endParaRPr lang="en-US" dirty="0"/>
          </a:p>
        </p:txBody>
      </p:sp>
      <p:sp>
        <p:nvSpPr>
          <p:cNvPr id="5" name="Content Placeholder 4"/>
          <p:cNvSpPr>
            <a:spLocks noGrp="1"/>
          </p:cNvSpPr>
          <p:nvPr>
            <p:ph sz="quarter" idx="2"/>
          </p:nvPr>
        </p:nvSpPr>
        <p:spPr>
          <a:xfrm>
            <a:off x="457200" y="2286000"/>
            <a:ext cx="4040188" cy="3941763"/>
          </a:xfrm>
        </p:spPr>
        <p:txBody>
          <a:bodyPr/>
          <a:lstStyle/>
          <a:p>
            <a:r>
              <a:rPr lang="en-US" dirty="0" smtClean="0"/>
              <a:t>Matches Student’s Motor Development and Learning levels</a:t>
            </a:r>
          </a:p>
          <a:p>
            <a:r>
              <a:rPr lang="en-US" dirty="0" smtClean="0"/>
              <a:t>Lifelong Applications</a:t>
            </a:r>
          </a:p>
          <a:p>
            <a:r>
              <a:rPr lang="en-US" dirty="0" smtClean="0"/>
              <a:t>Multiple Activity Combinations</a:t>
            </a:r>
          </a:p>
          <a:p>
            <a:pPr marL="109728" indent="0">
              <a:buNone/>
            </a:pPr>
            <a:endParaRPr lang="en-US" dirty="0" smtClean="0"/>
          </a:p>
          <a:p>
            <a:pPr lvl="1"/>
            <a:endParaRPr lang="en-US" dirty="0"/>
          </a:p>
        </p:txBody>
      </p:sp>
      <p:sp>
        <p:nvSpPr>
          <p:cNvPr id="7" name="Content Placeholder 6"/>
          <p:cNvSpPr>
            <a:spLocks noGrp="1"/>
          </p:cNvSpPr>
          <p:nvPr>
            <p:ph sz="quarter" idx="4"/>
          </p:nvPr>
        </p:nvSpPr>
        <p:spPr>
          <a:xfrm>
            <a:off x="4648200" y="2286000"/>
            <a:ext cx="4041775" cy="3941763"/>
          </a:xfrm>
        </p:spPr>
        <p:txBody>
          <a:bodyPr/>
          <a:lstStyle/>
          <a:p>
            <a:r>
              <a:rPr lang="en-US" dirty="0" smtClean="0"/>
              <a:t>Teachers have to be knowledgeable</a:t>
            </a:r>
          </a:p>
          <a:p>
            <a:r>
              <a:rPr lang="en-US" dirty="0" smtClean="0"/>
              <a:t>Lack of Equipment</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4495800" y="5638800"/>
            <a:ext cx="3429000" cy="369332"/>
          </a:xfrm>
          <a:prstGeom prst="rect">
            <a:avLst/>
          </a:prstGeom>
          <a:noFill/>
        </p:spPr>
        <p:txBody>
          <a:bodyPr wrap="square" rtlCol="0">
            <a:spAutoFit/>
          </a:bodyPr>
          <a:lstStyle/>
          <a:p>
            <a:r>
              <a:rPr lang="en-US" dirty="0" smtClean="0"/>
              <a:t>(Lund, 2005)</a:t>
            </a:r>
            <a:endParaRPr lang="en-US" dirty="0"/>
          </a:p>
        </p:txBody>
      </p:sp>
    </p:spTree>
    <p:extLst>
      <p:ext uri="{BB962C8B-B14F-4D97-AF65-F5344CB8AC3E}">
        <p14:creationId xmlns="" xmlns:p14="http://schemas.microsoft.com/office/powerpoint/2010/main" val="307654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Skill Development</a:t>
            </a:r>
          </a:p>
          <a:p>
            <a:r>
              <a:rPr lang="en-US" dirty="0" smtClean="0"/>
              <a:t>Cognitive and performance understanding of skill, movement concepts, combinations, and applications.</a:t>
            </a:r>
          </a:p>
          <a:p>
            <a:r>
              <a:rPr lang="en-US" dirty="0" smtClean="0"/>
              <a:t>Authentic performance-based assessments</a:t>
            </a:r>
          </a:p>
          <a:p>
            <a:pPr lvl="1"/>
            <a:r>
              <a:rPr lang="en-US" dirty="0" smtClean="0"/>
              <a:t>Teacher and peer observations</a:t>
            </a:r>
          </a:p>
          <a:p>
            <a:pPr lvl="1"/>
            <a:r>
              <a:rPr lang="en-US" dirty="0" smtClean="0"/>
              <a:t>Student projects</a:t>
            </a:r>
          </a:p>
          <a:p>
            <a:pPr lvl="1"/>
            <a:r>
              <a:rPr lang="en-US" dirty="0" smtClean="0"/>
              <a:t>Journal entries</a:t>
            </a:r>
          </a:p>
          <a:p>
            <a:pPr lvl="1"/>
            <a:r>
              <a:rPr lang="en-US" dirty="0" smtClean="0"/>
              <a:t>Portfolios</a:t>
            </a:r>
          </a:p>
          <a:p>
            <a:pPr lvl="1"/>
            <a:r>
              <a:rPr lang="en-US" dirty="0" smtClean="0"/>
              <a:t>Cognitive Tests for knowledge and </a:t>
            </a:r>
            <a:r>
              <a:rPr lang="en-US" dirty="0" smtClean="0"/>
              <a:t>analysis</a:t>
            </a:r>
          </a:p>
          <a:p>
            <a:pPr lvl="1"/>
            <a:r>
              <a:rPr lang="en-US" dirty="0" smtClean="0"/>
              <a:t>(Lund, 2005)</a:t>
            </a:r>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Assessment Practices</a:t>
            </a:r>
            <a:endParaRPr lang="en-US" dirty="0"/>
          </a:p>
        </p:txBody>
      </p:sp>
    </p:spTree>
    <p:extLst>
      <p:ext uri="{BB962C8B-B14F-4D97-AF65-F5344CB8AC3E}">
        <p14:creationId xmlns="" xmlns:p14="http://schemas.microsoft.com/office/powerpoint/2010/main" val="3724024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Great holistic approach</a:t>
            </a:r>
          </a:p>
          <a:p>
            <a:endParaRPr lang="en-US" dirty="0" smtClean="0"/>
          </a:p>
          <a:p>
            <a:r>
              <a:rPr lang="en-US" dirty="0" smtClean="0"/>
              <a:t>Expensive but very effective</a:t>
            </a:r>
          </a:p>
          <a:p>
            <a:endParaRPr lang="en-US" dirty="0" smtClean="0"/>
          </a:p>
          <a:p>
            <a:r>
              <a:rPr lang="en-US" dirty="0" smtClean="0"/>
              <a:t>Allows for teacher to still be in charge</a:t>
            </a:r>
          </a:p>
          <a:p>
            <a:endParaRPr lang="en-US" dirty="0" smtClean="0"/>
          </a:p>
          <a:p>
            <a:r>
              <a:rPr lang="en-US" dirty="0" smtClean="0"/>
              <a:t>Allows for students to have a variety of choices</a:t>
            </a:r>
          </a:p>
          <a:p>
            <a:endParaRPr lang="en-US" dirty="0" smtClean="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 xmlns:p14="http://schemas.microsoft.com/office/powerpoint/2010/main" val="102885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Buschner, C. A. (1994). </a:t>
            </a:r>
            <a:r>
              <a:rPr lang="en-US" sz="1800" i="1" dirty="0"/>
              <a:t>Teaching children movement concepts and skills: becoming a master teacher</a:t>
            </a:r>
            <a:r>
              <a:rPr lang="en-US" sz="1800" dirty="0"/>
              <a:t>. Champaign, IL: Human Kinetics</a:t>
            </a:r>
            <a:r>
              <a:rPr lang="en-US" sz="1800" dirty="0" smtClean="0"/>
              <a:t>.</a:t>
            </a:r>
          </a:p>
          <a:p>
            <a:r>
              <a:rPr lang="en-US" sz="1800" dirty="0" smtClean="0"/>
              <a:t>Graham</a:t>
            </a:r>
            <a:r>
              <a:rPr lang="en-US" sz="1800" dirty="0"/>
              <a:t>, G., Holt/Hale, S., McEwen, T., &amp; Parker, M. (1980). </a:t>
            </a:r>
            <a:r>
              <a:rPr lang="en-US" sz="1800" i="1" dirty="0"/>
              <a:t>Children Moving A Reflective Approach to Teaching Physical Education</a:t>
            </a:r>
            <a:r>
              <a:rPr lang="en-US" sz="1800" dirty="0"/>
              <a:t>. Palo </a:t>
            </a:r>
            <a:r>
              <a:rPr lang="en-US" sz="1800" dirty="0" smtClean="0"/>
              <a:t>Alto, CA: </a:t>
            </a:r>
            <a:r>
              <a:rPr lang="en-US" sz="1800" dirty="0"/>
              <a:t>Mayfield Publishing Company. </a:t>
            </a:r>
            <a:endParaRPr lang="en-US" sz="1800" dirty="0" smtClean="0"/>
          </a:p>
          <a:p>
            <a:r>
              <a:rPr lang="en-US" sz="1800" dirty="0"/>
              <a:t>Lund, J. L., &amp; Tannehill, D. (2005). </a:t>
            </a:r>
            <a:r>
              <a:rPr lang="en-US" sz="1800" i="1" dirty="0"/>
              <a:t>Standards-based physical education curriculum development</a:t>
            </a:r>
            <a:r>
              <a:rPr lang="en-US" sz="1800" dirty="0"/>
              <a:t>. Sudbury, Mass.: Jones and Bartlett Publishers. </a:t>
            </a:r>
            <a:endParaRPr lang="en-US" sz="1800" dirty="0" smtClean="0"/>
          </a:p>
          <a:p>
            <a:r>
              <a:rPr lang="en-US" sz="1800" dirty="0" smtClean="0"/>
              <a:t>National Association for Sport and Physical Education. (</a:t>
            </a:r>
            <a:r>
              <a:rPr lang="en-US" sz="1800" dirty="0" err="1" smtClean="0"/>
              <a:t>n.d</a:t>
            </a:r>
            <a:r>
              <a:rPr lang="en-US" sz="1800" dirty="0" smtClean="0"/>
              <a:t>.). </a:t>
            </a:r>
            <a:r>
              <a:rPr lang="en-US" sz="1800" i="1" dirty="0" smtClean="0"/>
              <a:t>American Alliance for Health, Physical Education, Recreation and Dance - AAHPERD</a:t>
            </a:r>
            <a:r>
              <a:rPr lang="en-US" sz="1800" dirty="0" smtClean="0"/>
              <a:t>. Retrieved March 7, 2012, from http://www.aahperd.org/naspe/ </a:t>
            </a:r>
            <a:endParaRPr lang="en-US" sz="1800" dirty="0" smtClean="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 xmlns:p14="http://schemas.microsoft.com/office/powerpoint/2010/main" val="193550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selection of a skill and all of the variables that accompany that skill for a student; the variables that accompany the skill (Concepts, Context, Combinations).” (Lund, </a:t>
            </a:r>
            <a:r>
              <a:rPr lang="en-US" dirty="0" smtClean="0"/>
              <a:t>2005</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What is the Skill Theme Approach?</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2551" y="3581400"/>
            <a:ext cx="3810000" cy="2600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61184" y="6345698"/>
            <a:ext cx="5582816" cy="507831"/>
          </a:xfrm>
          <a:prstGeom prst="rect">
            <a:avLst/>
          </a:prstGeom>
          <a:noFill/>
        </p:spPr>
        <p:txBody>
          <a:bodyPr wrap="square" rtlCol="0">
            <a:spAutoFit/>
          </a:bodyPr>
          <a:lstStyle/>
          <a:p>
            <a:r>
              <a:rPr lang="en-US" sz="900" dirty="0"/>
              <a:t>"Physical education and character education go hand in hand | Character Counts In Iowa." </a:t>
            </a:r>
            <a:r>
              <a:rPr lang="en-US" sz="900" i="1" dirty="0"/>
              <a:t>Character Counts In Iowa</a:t>
            </a:r>
            <a:r>
              <a:rPr lang="en-US" sz="900" dirty="0"/>
              <a:t>. N.p., n.d. Web. 27 Feb. 2012. &lt;http://www.charactercountsiniowa.com/2011/11/08/physicaleducation/#.T0wFlNVt3ao&gt;.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Focus is on the individual child as a whole in a variety of </a:t>
            </a:r>
            <a:r>
              <a:rPr lang="en-US" dirty="0" smtClean="0"/>
              <a:t>contexts (Lund, 2005)</a:t>
            </a:r>
            <a:endParaRPr lang="en-US" dirty="0" smtClean="0"/>
          </a:p>
          <a:p>
            <a:r>
              <a:rPr lang="en-US" dirty="0" smtClean="0"/>
              <a:t>Curriculum design that promotes:</a:t>
            </a:r>
          </a:p>
          <a:p>
            <a:pPr lvl="1"/>
            <a:r>
              <a:rPr lang="en-US" dirty="0" smtClean="0"/>
              <a:t>Locomotor</a:t>
            </a:r>
          </a:p>
          <a:p>
            <a:pPr lvl="1"/>
            <a:r>
              <a:rPr lang="en-US" dirty="0" smtClean="0"/>
              <a:t>Nonlocomotor</a:t>
            </a:r>
          </a:p>
          <a:p>
            <a:pPr lvl="1"/>
            <a:r>
              <a:rPr lang="en-US" dirty="0" smtClean="0"/>
              <a:t>Manipulative</a:t>
            </a:r>
          </a:p>
          <a:p>
            <a:pPr lvl="1">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Characteristics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2133600"/>
            <a:ext cx="3787521" cy="2508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6073170"/>
            <a:ext cx="5029200" cy="784830"/>
          </a:xfrm>
          <a:prstGeom prst="rect">
            <a:avLst/>
          </a:prstGeom>
          <a:noFill/>
        </p:spPr>
        <p:txBody>
          <a:bodyPr wrap="square" rtlCol="0">
            <a:spAutoFit/>
          </a:bodyPr>
          <a:lstStyle/>
          <a:p>
            <a:r>
              <a:rPr lang="en-US" sz="900" dirty="0"/>
              <a:t>" Oregon students get scant PE classes, state documents | OregonLive.com." </a:t>
            </a:r>
            <a:r>
              <a:rPr lang="en-US" sz="900" i="1" dirty="0"/>
              <a:t>Oregon Local News, Breaking News, Sports &amp; Weather - OregonLive.com</a:t>
            </a:r>
            <a:r>
              <a:rPr lang="en-US" sz="900" dirty="0"/>
              <a:t>. N.p., n.d. Web. 27 Feb. 2012. &lt;http://www.oregonlive.com/news/index.ssf/2009/03/oregon_students_get_scant_pe_c.html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Physical Education VS Recess</a:t>
            </a:r>
          </a:p>
          <a:p>
            <a:r>
              <a:rPr lang="en-US" dirty="0" smtClean="0"/>
              <a:t>Developmental level VS grade/age level</a:t>
            </a:r>
          </a:p>
          <a:p>
            <a:r>
              <a:rPr lang="en-US" dirty="0" smtClean="0"/>
              <a:t>Whole student/not sport specific</a:t>
            </a:r>
          </a:p>
          <a:p>
            <a:endParaRPr lang="en-US" dirty="0"/>
          </a:p>
        </p:txBody>
      </p:sp>
      <p:sp>
        <p:nvSpPr>
          <p:cNvPr id="2" name="Title 1"/>
          <p:cNvSpPr>
            <a:spLocks noGrp="1"/>
          </p:cNvSpPr>
          <p:nvPr>
            <p:ph type="title"/>
          </p:nvPr>
        </p:nvSpPr>
        <p:spPr/>
        <p:txBody>
          <a:bodyPr/>
          <a:lstStyle/>
          <a:p>
            <a:r>
              <a:rPr lang="en-US" dirty="0" smtClean="0"/>
              <a:t>What makes it different?</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1524000"/>
            <a:ext cx="3576985"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800" y="6248400"/>
            <a:ext cx="5710585" cy="507831"/>
          </a:xfrm>
          <a:prstGeom prst="rect">
            <a:avLst/>
          </a:prstGeom>
          <a:noFill/>
        </p:spPr>
        <p:txBody>
          <a:bodyPr wrap="square" rtlCol="0">
            <a:spAutoFit/>
          </a:bodyPr>
          <a:lstStyle/>
          <a:p>
            <a:r>
              <a:rPr lang="en-US" sz="900" dirty="0"/>
              <a:t>" Gwin Elementary School P.E. students learn unicycling, juggling, etc. | al.com." </a:t>
            </a:r>
            <a:r>
              <a:rPr lang="en-US" sz="900" i="1" dirty="0"/>
              <a:t>Alabama Blogs and Bloggers - al.com</a:t>
            </a:r>
            <a:r>
              <a:rPr lang="en-US" sz="900" dirty="0"/>
              <a:t>. N.p., n.d. Web. 27 Feb. 2012. &lt;http://blog.al.com/hoover/2008/04/gwin_elementary_school_pe_stud.html</a:t>
            </a:r>
          </a:p>
        </p:txBody>
      </p:sp>
      <p:sp>
        <p:nvSpPr>
          <p:cNvPr id="6" name="TextBox 5"/>
          <p:cNvSpPr txBox="1"/>
          <p:nvPr/>
        </p:nvSpPr>
        <p:spPr>
          <a:xfrm>
            <a:off x="1066800" y="4800600"/>
            <a:ext cx="2819400" cy="369332"/>
          </a:xfrm>
          <a:prstGeom prst="rect">
            <a:avLst/>
          </a:prstGeom>
          <a:noFill/>
        </p:spPr>
        <p:txBody>
          <a:bodyPr wrap="square" rtlCol="0">
            <a:spAutoFit/>
          </a:bodyPr>
          <a:lstStyle/>
          <a:p>
            <a:r>
              <a:rPr lang="en-US" dirty="0" smtClean="0"/>
              <a:t>(Lund, 2005)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 skills for lifelong activities</a:t>
            </a:r>
          </a:p>
          <a:p>
            <a:r>
              <a:rPr lang="en-US" dirty="0" smtClean="0"/>
              <a:t>Become well rounded individuals in multiple skills.</a:t>
            </a:r>
          </a:p>
          <a:p>
            <a:r>
              <a:rPr lang="en-US" dirty="0" smtClean="0"/>
              <a:t>Understanding of movement concepts:</a:t>
            </a:r>
          </a:p>
          <a:p>
            <a:pPr lvl="1"/>
            <a:r>
              <a:rPr lang="en-US" dirty="0" smtClean="0"/>
              <a:t>Body awareness</a:t>
            </a:r>
          </a:p>
          <a:p>
            <a:pPr lvl="1"/>
            <a:r>
              <a:rPr lang="en-US" dirty="0" smtClean="0"/>
              <a:t>Spatial awareness</a:t>
            </a:r>
          </a:p>
          <a:p>
            <a:pPr lvl="1"/>
            <a:r>
              <a:rPr lang="en-US" dirty="0" smtClean="0"/>
              <a:t>Relationship</a:t>
            </a:r>
          </a:p>
          <a:p>
            <a:pPr lvl="1"/>
            <a:r>
              <a:rPr lang="en-US" dirty="0" smtClean="0"/>
              <a:t>Effort</a:t>
            </a:r>
          </a:p>
          <a:p>
            <a:pPr lvl="1"/>
            <a:endParaRPr lang="en-US" dirty="0"/>
          </a:p>
        </p:txBody>
      </p:sp>
      <p:sp>
        <p:nvSpPr>
          <p:cNvPr id="3" name="Title 2"/>
          <p:cNvSpPr>
            <a:spLocks noGrp="1"/>
          </p:cNvSpPr>
          <p:nvPr>
            <p:ph type="title"/>
          </p:nvPr>
        </p:nvSpPr>
        <p:spPr/>
        <p:txBody>
          <a:bodyPr/>
          <a:lstStyle/>
          <a:p>
            <a:r>
              <a:rPr lang="en-US" dirty="0" smtClean="0"/>
              <a:t>Student Benefits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3376260"/>
            <a:ext cx="4076989" cy="2283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83527" y="6172200"/>
            <a:ext cx="5867400" cy="507831"/>
          </a:xfrm>
          <a:prstGeom prst="rect">
            <a:avLst/>
          </a:prstGeom>
          <a:noFill/>
        </p:spPr>
        <p:txBody>
          <a:bodyPr wrap="square" rtlCol="0">
            <a:spAutoFit/>
          </a:bodyPr>
          <a:lstStyle/>
          <a:p>
            <a:r>
              <a:rPr lang="en-US" sz="900" dirty="0"/>
              <a:t>"Physical Education Classes More Than Just Gym | Dance Education." </a:t>
            </a:r>
            <a:r>
              <a:rPr lang="en-US" sz="900" i="1" dirty="0"/>
              <a:t>Dance Education</a:t>
            </a:r>
            <a:r>
              <a:rPr lang="en-US" sz="900" dirty="0"/>
              <a:t>. N.p., n.d. Web. 27 Feb. 2012. &lt;http://www.laylahabib.com/72-physical-education-classes-more-than-just-gym.html&gt;.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976191"/>
        </p:xfrm>
        <a:graphic>
          <a:graphicData uri="http://schemas.openxmlformats.org/drawingml/2006/table">
            <a:tbl>
              <a:tblPr firstRow="1" bandRow="1">
                <a:tableStyleId>{5C22544A-7EE6-4342-B048-85BDC9FD1C3A}</a:tableStyleId>
              </a:tblPr>
              <a:tblGrid>
                <a:gridCol w="2057400"/>
                <a:gridCol w="2057400"/>
                <a:gridCol w="2057400"/>
                <a:gridCol w="2057400"/>
              </a:tblGrid>
              <a:tr h="404191">
                <a:tc>
                  <a:txBody>
                    <a:bodyPr/>
                    <a:lstStyle/>
                    <a:p>
                      <a:pPr algn="ctr"/>
                      <a:r>
                        <a:rPr lang="en-US" sz="1400" dirty="0" smtClean="0"/>
                        <a:t>Body Awareness</a:t>
                      </a:r>
                      <a:endParaRPr lang="en-US" sz="1400" dirty="0"/>
                    </a:p>
                  </a:txBody>
                  <a:tcPr/>
                </a:tc>
                <a:tc>
                  <a:txBody>
                    <a:bodyPr/>
                    <a:lstStyle/>
                    <a:p>
                      <a:pPr algn="ctr"/>
                      <a:r>
                        <a:rPr lang="en-US" sz="1400" dirty="0" smtClean="0"/>
                        <a:t>Spatial Awareness</a:t>
                      </a:r>
                      <a:endParaRPr lang="en-US" sz="1400" dirty="0"/>
                    </a:p>
                  </a:txBody>
                  <a:tcPr/>
                </a:tc>
                <a:tc>
                  <a:txBody>
                    <a:bodyPr/>
                    <a:lstStyle/>
                    <a:p>
                      <a:pPr algn="ctr"/>
                      <a:r>
                        <a:rPr lang="en-US" sz="1400" dirty="0" smtClean="0"/>
                        <a:t>Effort</a:t>
                      </a:r>
                      <a:endParaRPr lang="en-US" sz="1400" dirty="0"/>
                    </a:p>
                  </a:txBody>
                  <a:tcPr/>
                </a:tc>
                <a:tc>
                  <a:txBody>
                    <a:bodyPr/>
                    <a:lstStyle/>
                    <a:p>
                      <a:pPr algn="ctr"/>
                      <a:r>
                        <a:rPr lang="en-US" sz="1400" dirty="0" smtClean="0"/>
                        <a:t>Relationship</a:t>
                      </a:r>
                      <a:endParaRPr lang="en-US" sz="1400" dirty="0"/>
                    </a:p>
                  </a:txBody>
                  <a:tcPr/>
                </a:tc>
              </a:tr>
              <a:tr h="4244009">
                <a:tc>
                  <a:txBody>
                    <a:bodyPr/>
                    <a:lstStyle/>
                    <a:p>
                      <a:pPr marL="342900" lvl="0" indent="-342900">
                        <a:buFont typeface="+mj-lt"/>
                        <a:buAutoNum type="arabicPeriod"/>
                      </a:pPr>
                      <a:r>
                        <a:rPr kumimoji="0" lang="en-US" sz="1400" kern="1200" dirty="0" smtClean="0">
                          <a:solidFill>
                            <a:schemeClr val="dk1"/>
                          </a:solidFill>
                          <a:latin typeface="Cambria" pitchFamily="18" charset="0"/>
                          <a:ea typeface="+mn-ea"/>
                          <a:cs typeface="+mn-cs"/>
                        </a:rPr>
                        <a:t>Whole body: Stretch curl, twist</a:t>
                      </a:r>
                    </a:p>
                    <a:p>
                      <a:pPr marL="342900" lvl="0" indent="-342900">
                        <a:buFont typeface="+mj-lt"/>
                        <a:buAutoNum type="arabicPeriod"/>
                      </a:pPr>
                      <a:r>
                        <a:rPr kumimoji="0" lang="en-US" sz="1400" kern="1200" dirty="0" smtClean="0">
                          <a:solidFill>
                            <a:schemeClr val="dk1"/>
                          </a:solidFill>
                          <a:latin typeface="Cambria" pitchFamily="18" charset="0"/>
                          <a:ea typeface="+mn-ea"/>
                          <a:cs typeface="+mn-cs"/>
                        </a:rPr>
                        <a:t>Parts of the body: alone, in combination, initiating/following, stretch/curl/ twist, meeting/parting</a:t>
                      </a:r>
                    </a:p>
                    <a:p>
                      <a:pPr marL="342900" lvl="0" indent="-342900">
                        <a:buFont typeface="+mj-lt"/>
                        <a:buAutoNum type="arabicPeriod"/>
                      </a:pPr>
                      <a:r>
                        <a:rPr kumimoji="0" lang="en-US" sz="1400" kern="1200" dirty="0" smtClean="0">
                          <a:solidFill>
                            <a:schemeClr val="dk1"/>
                          </a:solidFill>
                          <a:latin typeface="Cambria" pitchFamily="18" charset="0"/>
                          <a:ea typeface="+mn-ea"/>
                          <a:cs typeface="+mn-cs"/>
                        </a:rPr>
                        <a:t>Weight bearing: support, transference of weight, balance</a:t>
                      </a:r>
                    </a:p>
                    <a:p>
                      <a:pPr marL="342900" lvl="0" indent="-342900">
                        <a:buFont typeface="+mj-lt"/>
                        <a:buAutoNum type="arabicPeriod"/>
                      </a:pPr>
                      <a:r>
                        <a:rPr kumimoji="0" lang="en-US" sz="1400" kern="1200" dirty="0" smtClean="0">
                          <a:solidFill>
                            <a:schemeClr val="dk1"/>
                          </a:solidFill>
                          <a:latin typeface="Cambria" pitchFamily="18" charset="0"/>
                          <a:ea typeface="+mn-ea"/>
                          <a:cs typeface="+mn-cs"/>
                        </a:rPr>
                        <a:t>Actions: locomotion, elevation, turns</a:t>
                      </a:r>
                    </a:p>
                    <a:p>
                      <a:pPr marL="342900" lvl="0" indent="-342900">
                        <a:buFont typeface="+mj-lt"/>
                        <a:buAutoNum type="arabicPeriod"/>
                      </a:pPr>
                      <a:r>
                        <a:rPr kumimoji="0" lang="en-US" sz="1400" kern="1200" dirty="0" smtClean="0">
                          <a:solidFill>
                            <a:schemeClr val="dk1"/>
                          </a:solidFill>
                          <a:latin typeface="Cambria" pitchFamily="18" charset="0"/>
                          <a:ea typeface="+mn-ea"/>
                          <a:cs typeface="+mn-cs"/>
                        </a:rPr>
                        <a:t>Body shapes: round, narrow, wide, twisted</a:t>
                      </a:r>
                    </a:p>
                    <a:p>
                      <a:pPr marL="342900" lvl="0" indent="-342900">
                        <a:buFont typeface="+mj-lt"/>
                        <a:buAutoNum type="arabicPeriod"/>
                      </a:pPr>
                      <a:r>
                        <a:rPr kumimoji="0" lang="en-US" sz="1400" kern="1200" dirty="0" smtClean="0">
                          <a:solidFill>
                            <a:schemeClr val="dk1"/>
                          </a:solidFill>
                          <a:latin typeface="Cambria" pitchFamily="18" charset="0"/>
                          <a:ea typeface="+mn-ea"/>
                          <a:cs typeface="+mn-cs"/>
                        </a:rPr>
                        <a:t>Symmetrical/ Asymmetrical use of the body</a:t>
                      </a:r>
                      <a:endParaRPr lang="en-US" sz="1400" dirty="0">
                        <a:latin typeface="Cambria" pitchFamily="18" charset="0"/>
                      </a:endParaRPr>
                    </a:p>
                  </a:txBody>
                  <a:tcPr/>
                </a:tc>
                <a:tc>
                  <a:txBody>
                    <a:bodyPr/>
                    <a:lstStyle/>
                    <a:p>
                      <a:pPr marL="342900" lvl="0" indent="-342900">
                        <a:buFont typeface="+mj-lt"/>
                        <a:buAutoNum type="arabicPeriod"/>
                      </a:pPr>
                      <a:r>
                        <a:rPr kumimoji="0" lang="en-US" sz="1400" kern="1200" dirty="0" smtClean="0">
                          <a:solidFill>
                            <a:schemeClr val="dk1"/>
                          </a:solidFill>
                          <a:latin typeface="Cambria" pitchFamily="18" charset="0"/>
                          <a:ea typeface="+mn-ea"/>
                          <a:cs typeface="+mn-cs"/>
                        </a:rPr>
                        <a:t>General space</a:t>
                      </a:r>
                    </a:p>
                    <a:p>
                      <a:r>
                        <a:rPr kumimoji="0" lang="en-US" sz="1400" kern="1200" dirty="0" smtClean="0">
                          <a:solidFill>
                            <a:schemeClr val="dk1"/>
                          </a:solidFill>
                          <a:latin typeface="Cambria" pitchFamily="18" charset="0"/>
                          <a:ea typeface="+mn-ea"/>
                          <a:cs typeface="+mn-cs"/>
                        </a:rPr>
                        <a:t> </a:t>
                      </a:r>
                    </a:p>
                    <a:p>
                      <a:pPr marL="342900" lvl="0" indent="-342900">
                        <a:buFont typeface="+mj-lt"/>
                        <a:buNone/>
                      </a:pPr>
                      <a:r>
                        <a:rPr kumimoji="0" lang="en-US" sz="1400" kern="1200" dirty="0" smtClean="0">
                          <a:solidFill>
                            <a:schemeClr val="dk1"/>
                          </a:solidFill>
                          <a:latin typeface="Cambria" pitchFamily="18" charset="0"/>
                          <a:ea typeface="+mn-ea"/>
                          <a:cs typeface="+mn-cs"/>
                        </a:rPr>
                        <a:t>2.   Personal space</a:t>
                      </a:r>
                    </a:p>
                    <a:p>
                      <a:r>
                        <a:rPr kumimoji="0" lang="en-US" sz="1400" kern="1200" dirty="0" smtClean="0">
                          <a:solidFill>
                            <a:schemeClr val="dk1"/>
                          </a:solidFill>
                          <a:latin typeface="Cambria" pitchFamily="18" charset="0"/>
                          <a:ea typeface="+mn-ea"/>
                          <a:cs typeface="+mn-cs"/>
                        </a:rPr>
                        <a:t> </a:t>
                      </a:r>
                    </a:p>
                    <a:p>
                      <a:r>
                        <a:rPr kumimoji="0" lang="en-US" sz="1400" kern="1200" dirty="0" smtClean="0">
                          <a:solidFill>
                            <a:schemeClr val="dk1"/>
                          </a:solidFill>
                          <a:latin typeface="Cambria" pitchFamily="18" charset="0"/>
                          <a:ea typeface="+mn-ea"/>
                          <a:cs typeface="+mn-cs"/>
                        </a:rPr>
                        <a:t> </a:t>
                      </a:r>
                    </a:p>
                    <a:p>
                      <a:pPr lvl="0"/>
                      <a:r>
                        <a:rPr kumimoji="0" lang="en-US" sz="1400" kern="1200" dirty="0" smtClean="0">
                          <a:solidFill>
                            <a:schemeClr val="dk1"/>
                          </a:solidFill>
                          <a:latin typeface="Cambria" pitchFamily="18" charset="0"/>
                          <a:ea typeface="+mn-ea"/>
                          <a:cs typeface="+mn-cs"/>
                        </a:rPr>
                        <a:t>3.   Direction in</a:t>
                      </a:r>
                      <a:r>
                        <a:rPr kumimoji="0" lang="en-US" sz="1400" kern="1200" baseline="0" dirty="0" smtClean="0">
                          <a:solidFill>
                            <a:schemeClr val="dk1"/>
                          </a:solidFill>
                          <a:latin typeface="Cambria" pitchFamily="18" charset="0"/>
                          <a:ea typeface="+mn-ea"/>
                          <a:cs typeface="+mn-cs"/>
                        </a:rPr>
                        <a:t> </a:t>
                      </a:r>
                      <a:r>
                        <a:rPr kumimoji="0" lang="en-US" sz="1400" kern="1200" dirty="0" smtClean="0">
                          <a:solidFill>
                            <a:schemeClr val="dk1"/>
                          </a:solidFill>
                          <a:latin typeface="Cambria" pitchFamily="18" charset="0"/>
                          <a:ea typeface="+mn-ea"/>
                          <a:cs typeface="+mn-cs"/>
                        </a:rPr>
                        <a:t>space</a:t>
                      </a:r>
                    </a:p>
                    <a:p>
                      <a:r>
                        <a:rPr kumimoji="0" lang="en-US" sz="1400" kern="1200" dirty="0" smtClean="0">
                          <a:solidFill>
                            <a:schemeClr val="dk1"/>
                          </a:solidFill>
                          <a:latin typeface="Cambria" pitchFamily="18" charset="0"/>
                          <a:ea typeface="+mn-ea"/>
                          <a:cs typeface="+mn-cs"/>
                        </a:rPr>
                        <a:t> </a:t>
                      </a:r>
                    </a:p>
                    <a:p>
                      <a:pPr marL="342900" lvl="0" indent="-342900">
                        <a:buFont typeface="+mj-lt"/>
                        <a:buNone/>
                      </a:pPr>
                      <a:r>
                        <a:rPr kumimoji="0" lang="en-US" sz="1400" kern="1200" dirty="0" smtClean="0">
                          <a:solidFill>
                            <a:schemeClr val="dk1"/>
                          </a:solidFill>
                          <a:latin typeface="Cambria" pitchFamily="18" charset="0"/>
                          <a:ea typeface="+mn-ea"/>
                          <a:cs typeface="+mn-cs"/>
                        </a:rPr>
                        <a:t>4.   Levels in space</a:t>
                      </a:r>
                    </a:p>
                    <a:p>
                      <a:r>
                        <a:rPr kumimoji="0" lang="en-US" sz="1400" kern="1200" dirty="0" smtClean="0">
                          <a:solidFill>
                            <a:schemeClr val="dk1"/>
                          </a:solidFill>
                          <a:latin typeface="Cambria" pitchFamily="18" charset="0"/>
                          <a:ea typeface="+mn-ea"/>
                          <a:cs typeface="+mn-cs"/>
                        </a:rPr>
                        <a:t> </a:t>
                      </a:r>
                    </a:p>
                    <a:p>
                      <a:r>
                        <a:rPr kumimoji="0" lang="en-US" sz="1400" kern="1200" dirty="0" smtClean="0">
                          <a:solidFill>
                            <a:schemeClr val="dk1"/>
                          </a:solidFill>
                          <a:latin typeface="Cambria" pitchFamily="18" charset="0"/>
                          <a:ea typeface="+mn-ea"/>
                          <a:cs typeface="+mn-cs"/>
                        </a:rPr>
                        <a:t> </a:t>
                      </a:r>
                    </a:p>
                    <a:p>
                      <a:pPr lvl="0"/>
                      <a:r>
                        <a:rPr kumimoji="0" lang="en-US" sz="1400" kern="1200" dirty="0" smtClean="0">
                          <a:solidFill>
                            <a:schemeClr val="dk1"/>
                          </a:solidFill>
                          <a:latin typeface="Cambria" pitchFamily="18" charset="0"/>
                          <a:ea typeface="+mn-ea"/>
                          <a:cs typeface="+mn-cs"/>
                        </a:rPr>
                        <a:t>5.   Pathways in space: floor/Air</a:t>
                      </a:r>
                    </a:p>
                    <a:p>
                      <a:r>
                        <a:rPr kumimoji="0" lang="en-US" sz="1400" kern="1200" dirty="0" smtClean="0">
                          <a:solidFill>
                            <a:schemeClr val="dk1"/>
                          </a:solidFill>
                          <a:latin typeface="Cambria" pitchFamily="18" charset="0"/>
                          <a:ea typeface="+mn-ea"/>
                          <a:cs typeface="+mn-cs"/>
                        </a:rPr>
                        <a:t> </a:t>
                      </a:r>
                    </a:p>
                    <a:p>
                      <a:r>
                        <a:rPr kumimoji="0" lang="en-US" sz="1400" kern="1200" dirty="0" smtClean="0">
                          <a:solidFill>
                            <a:schemeClr val="dk1"/>
                          </a:solidFill>
                          <a:latin typeface="Cambria" pitchFamily="18" charset="0"/>
                          <a:ea typeface="+mn-ea"/>
                          <a:cs typeface="+mn-cs"/>
                        </a:rPr>
                        <a:t>6.   Extensions in space: far, near, large, small</a:t>
                      </a:r>
                      <a:endParaRPr lang="en-US" sz="1400" dirty="0">
                        <a:latin typeface="Cambria" pitchFamily="18" charset="0"/>
                      </a:endParaRPr>
                    </a:p>
                  </a:txBody>
                  <a:tcPr/>
                </a:tc>
                <a:tc>
                  <a:txBody>
                    <a:bodyPr/>
                    <a:lstStyle/>
                    <a:p>
                      <a:pPr lvl="0"/>
                      <a:r>
                        <a:rPr kumimoji="0" lang="en-US" sz="1400" kern="1200" dirty="0" smtClean="0">
                          <a:solidFill>
                            <a:schemeClr val="dk1"/>
                          </a:solidFill>
                          <a:latin typeface="+mn-lt"/>
                          <a:ea typeface="+mn-ea"/>
                          <a:cs typeface="+mn-cs"/>
                        </a:rPr>
                        <a:t>1</a:t>
                      </a:r>
                      <a:r>
                        <a:rPr kumimoji="0" lang="en-US" sz="1400" kern="1200" dirty="0" smtClean="0">
                          <a:solidFill>
                            <a:schemeClr val="dk1"/>
                          </a:solidFill>
                          <a:latin typeface="Cambria" pitchFamily="18" charset="0"/>
                          <a:ea typeface="+mn-ea"/>
                          <a:cs typeface="+mn-cs"/>
                        </a:rPr>
                        <a:t>.   Time: sudden/ sustained</a:t>
                      </a:r>
                    </a:p>
                    <a:p>
                      <a:r>
                        <a:rPr kumimoji="0" lang="en-US" sz="1400" kern="1200" dirty="0" smtClean="0">
                          <a:solidFill>
                            <a:schemeClr val="dk1"/>
                          </a:solidFill>
                          <a:latin typeface="Cambria" pitchFamily="18" charset="0"/>
                          <a:ea typeface="+mn-ea"/>
                          <a:cs typeface="+mn-cs"/>
                        </a:rPr>
                        <a:t> </a:t>
                      </a:r>
                    </a:p>
                    <a:p>
                      <a:pPr lvl="0"/>
                      <a:r>
                        <a:rPr kumimoji="0" lang="en-US" sz="1400" kern="1200" dirty="0" smtClean="0">
                          <a:solidFill>
                            <a:schemeClr val="dk1"/>
                          </a:solidFill>
                          <a:latin typeface="Cambria" pitchFamily="18" charset="0"/>
                          <a:ea typeface="+mn-ea"/>
                          <a:cs typeface="+mn-cs"/>
                        </a:rPr>
                        <a:t>2.    Weight: heavy/light</a:t>
                      </a:r>
                    </a:p>
                    <a:p>
                      <a:r>
                        <a:rPr kumimoji="0" lang="en-US" sz="1400" kern="1200" dirty="0" smtClean="0">
                          <a:solidFill>
                            <a:schemeClr val="dk1"/>
                          </a:solidFill>
                          <a:latin typeface="Cambria" pitchFamily="18" charset="0"/>
                          <a:ea typeface="+mn-ea"/>
                          <a:cs typeface="+mn-cs"/>
                        </a:rPr>
                        <a:t> </a:t>
                      </a:r>
                    </a:p>
                    <a:p>
                      <a:r>
                        <a:rPr kumimoji="0" lang="en-US" sz="1400" kern="1200" dirty="0" smtClean="0">
                          <a:solidFill>
                            <a:schemeClr val="dk1"/>
                          </a:solidFill>
                          <a:latin typeface="Cambria" pitchFamily="18" charset="0"/>
                          <a:ea typeface="+mn-ea"/>
                          <a:cs typeface="+mn-cs"/>
                        </a:rPr>
                        <a:t> </a:t>
                      </a:r>
                    </a:p>
                    <a:p>
                      <a:pPr lvl="0"/>
                      <a:r>
                        <a:rPr kumimoji="0" lang="en-US" sz="1400" kern="1200" dirty="0" smtClean="0">
                          <a:solidFill>
                            <a:schemeClr val="dk1"/>
                          </a:solidFill>
                          <a:latin typeface="Cambria" pitchFamily="18" charset="0"/>
                          <a:ea typeface="+mn-ea"/>
                          <a:cs typeface="+mn-cs"/>
                        </a:rPr>
                        <a:t>3.     Space: direct/flexible</a:t>
                      </a:r>
                    </a:p>
                    <a:p>
                      <a:r>
                        <a:rPr kumimoji="0" lang="en-US" sz="1400" kern="1200" dirty="0" smtClean="0">
                          <a:solidFill>
                            <a:schemeClr val="dk1"/>
                          </a:solidFill>
                          <a:latin typeface="Cambria" pitchFamily="18" charset="0"/>
                          <a:ea typeface="+mn-ea"/>
                          <a:cs typeface="+mn-cs"/>
                        </a:rPr>
                        <a:t> </a:t>
                      </a:r>
                    </a:p>
                    <a:p>
                      <a:r>
                        <a:rPr kumimoji="0" lang="en-US" sz="1400" kern="1200" dirty="0" smtClean="0">
                          <a:solidFill>
                            <a:schemeClr val="dk1"/>
                          </a:solidFill>
                          <a:latin typeface="Cambria" pitchFamily="18" charset="0"/>
                          <a:ea typeface="+mn-ea"/>
                          <a:cs typeface="+mn-cs"/>
                        </a:rPr>
                        <a:t>4.     Flow: bound/ free </a:t>
                      </a:r>
                      <a:endParaRPr lang="en-US" sz="1400" dirty="0">
                        <a:latin typeface="Cambria" pitchFamily="18" charset="0"/>
                      </a:endParaRPr>
                    </a:p>
                  </a:txBody>
                  <a:tcPr/>
                </a:tc>
                <a:tc>
                  <a:txBody>
                    <a:bodyPr/>
                    <a:lstStyle/>
                    <a:p>
                      <a:pPr lvl="0"/>
                      <a:r>
                        <a:rPr kumimoji="0" lang="en-US" sz="1400" kern="1200" dirty="0" smtClean="0">
                          <a:solidFill>
                            <a:schemeClr val="dk1"/>
                          </a:solidFill>
                          <a:latin typeface="Cambria" pitchFamily="18" charset="0"/>
                          <a:ea typeface="+mn-ea"/>
                          <a:cs typeface="+mn-cs"/>
                        </a:rPr>
                        <a:t>1.   With objects: manipulative</a:t>
                      </a:r>
                    </a:p>
                    <a:p>
                      <a:r>
                        <a:rPr kumimoji="0" lang="en-US" sz="1400" kern="1200" dirty="0" smtClean="0">
                          <a:solidFill>
                            <a:schemeClr val="dk1"/>
                          </a:solidFill>
                          <a:latin typeface="Cambria" pitchFamily="18" charset="0"/>
                          <a:ea typeface="+mn-ea"/>
                          <a:cs typeface="+mn-cs"/>
                        </a:rPr>
                        <a:t>Non-manipulative</a:t>
                      </a:r>
                    </a:p>
                    <a:p>
                      <a:r>
                        <a:rPr kumimoji="0" lang="en-US" sz="1800" kern="1200" dirty="0" smtClean="0">
                          <a:solidFill>
                            <a:schemeClr val="dk1"/>
                          </a:solidFill>
                          <a:latin typeface="Cambria" pitchFamily="18" charset="0"/>
                          <a:ea typeface="+mn-ea"/>
                          <a:cs typeface="+mn-cs"/>
                        </a:rPr>
                        <a:t> </a:t>
                      </a:r>
                      <a:endParaRPr kumimoji="0" lang="en-US" sz="1400" kern="1200" dirty="0" smtClean="0">
                        <a:solidFill>
                          <a:schemeClr val="dk1"/>
                        </a:solidFill>
                        <a:latin typeface="Cambria" pitchFamily="18" charset="0"/>
                        <a:ea typeface="+mn-ea"/>
                        <a:cs typeface="+mn-cs"/>
                      </a:endParaRPr>
                    </a:p>
                    <a:p>
                      <a:r>
                        <a:rPr kumimoji="0" lang="en-US" sz="1400" kern="1200" dirty="0" smtClean="0">
                          <a:solidFill>
                            <a:schemeClr val="dk1"/>
                          </a:solidFill>
                          <a:latin typeface="Cambria" pitchFamily="18" charset="0"/>
                          <a:ea typeface="+mn-ea"/>
                          <a:cs typeface="+mn-cs"/>
                        </a:rPr>
                        <a:t>2.   With People</a:t>
                      </a:r>
                      <a:endParaRPr lang="en-US" sz="1400" dirty="0">
                        <a:latin typeface="Cambria" pitchFamily="18" charset="0"/>
                      </a:endParaRPr>
                    </a:p>
                  </a:txBody>
                  <a:tcPr/>
                </a:tc>
              </a:tr>
            </a:tbl>
          </a:graphicData>
        </a:graphic>
      </p:graphicFrame>
      <p:sp>
        <p:nvSpPr>
          <p:cNvPr id="3" name="Title 2"/>
          <p:cNvSpPr>
            <a:spLocks noGrp="1"/>
          </p:cNvSpPr>
          <p:nvPr>
            <p:ph type="title"/>
          </p:nvPr>
        </p:nvSpPr>
        <p:spPr/>
        <p:txBody>
          <a:bodyPr/>
          <a:lstStyle/>
          <a:p>
            <a:r>
              <a:rPr lang="en-US" dirty="0" smtClean="0"/>
              <a:t>Movement Concepts</a:t>
            </a:r>
            <a:endParaRPr lang="en-US" dirty="0"/>
          </a:p>
        </p:txBody>
      </p:sp>
      <p:sp>
        <p:nvSpPr>
          <p:cNvPr id="5" name="TextBox 4"/>
          <p:cNvSpPr txBox="1"/>
          <p:nvPr/>
        </p:nvSpPr>
        <p:spPr>
          <a:xfrm>
            <a:off x="5334000" y="6477000"/>
            <a:ext cx="3581400" cy="381000"/>
          </a:xfrm>
          <a:prstGeom prst="rect">
            <a:avLst/>
          </a:prstGeom>
          <a:noFill/>
        </p:spPr>
        <p:txBody>
          <a:bodyPr wrap="square" rtlCol="0">
            <a:spAutoFit/>
          </a:bodyPr>
          <a:lstStyle/>
          <a:p>
            <a:r>
              <a:rPr lang="en-US" dirty="0" smtClean="0"/>
              <a:t>(Lund, 2005)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Discipline Mastery</a:t>
            </a:r>
          </a:p>
          <a:p>
            <a:endParaRPr lang="en-US" dirty="0"/>
          </a:p>
          <a:p>
            <a:r>
              <a:rPr lang="en-US" dirty="0"/>
              <a:t>Focus is on skill acquisition</a:t>
            </a:r>
          </a:p>
          <a:p>
            <a:endParaRPr lang="en-US" dirty="0"/>
          </a:p>
          <a:p>
            <a:r>
              <a:rPr lang="en-US" dirty="0"/>
              <a:t>Skills are used in complex applications</a:t>
            </a:r>
          </a:p>
          <a:p>
            <a:endParaRPr lang="en-US" dirty="0"/>
          </a:p>
          <a:p>
            <a:r>
              <a:rPr lang="en-US" dirty="0"/>
              <a:t>Movement concepts and skills are </a:t>
            </a:r>
            <a:r>
              <a:rPr lang="en-US" dirty="0" smtClean="0"/>
              <a:t>developed</a:t>
            </a:r>
          </a:p>
          <a:p>
            <a:r>
              <a:rPr lang="en-US" dirty="0" smtClean="0"/>
              <a:t>(Lund, 2005)</a:t>
            </a:r>
            <a:endParaRPr lang="en-US" dirty="0"/>
          </a:p>
          <a:p>
            <a:pPr marL="109728" indent="0">
              <a:buNone/>
            </a:pPr>
            <a:endParaRPr lang="en-US" dirty="0"/>
          </a:p>
        </p:txBody>
      </p:sp>
      <p:sp>
        <p:nvSpPr>
          <p:cNvPr id="3" name="Title 2"/>
          <p:cNvSpPr>
            <a:spLocks noGrp="1"/>
          </p:cNvSpPr>
          <p:nvPr>
            <p:ph type="title"/>
          </p:nvPr>
        </p:nvSpPr>
        <p:spPr/>
        <p:txBody>
          <a:bodyPr/>
          <a:lstStyle/>
          <a:p>
            <a:r>
              <a:rPr lang="en-US" dirty="0"/>
              <a:t>Value Orientation</a:t>
            </a:r>
          </a:p>
        </p:txBody>
      </p:sp>
    </p:spTree>
    <p:extLst>
      <p:ext uri="{BB962C8B-B14F-4D97-AF65-F5344CB8AC3E}">
        <p14:creationId xmlns="" xmlns:p14="http://schemas.microsoft.com/office/powerpoint/2010/main" val="1479475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Essential Elements</a:t>
            </a:r>
            <a:endParaRPr lang="en-US" dirty="0"/>
          </a:p>
        </p:txBody>
      </p:sp>
      <p:pic>
        <p:nvPicPr>
          <p:cNvPr id="7" name="Picture 3" descr="C:\WINDOWS\DESKTOP\Graham_Judy\Images\tm3-4.tif"/>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1371600"/>
            <a:ext cx="4758279" cy="47672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324600" y="5715000"/>
            <a:ext cx="2286000" cy="369332"/>
          </a:xfrm>
          <a:prstGeom prst="rect">
            <a:avLst/>
          </a:prstGeom>
          <a:noFill/>
        </p:spPr>
        <p:txBody>
          <a:bodyPr wrap="square" rtlCol="0">
            <a:spAutoFit/>
          </a:bodyPr>
          <a:lstStyle/>
          <a:p>
            <a:r>
              <a:rPr lang="en-US" dirty="0" smtClean="0"/>
              <a:t>(Graham, 1980)</a:t>
            </a:r>
            <a:endParaRPr lang="en-US" dirty="0"/>
          </a:p>
        </p:txBody>
      </p:sp>
    </p:spTree>
    <p:extLst>
      <p:ext uri="{BB962C8B-B14F-4D97-AF65-F5344CB8AC3E}">
        <p14:creationId xmlns="" xmlns:p14="http://schemas.microsoft.com/office/powerpoint/2010/main" val="121634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 a partner</a:t>
            </a:r>
            <a:endParaRPr lang="en-US" dirty="0"/>
          </a:p>
          <a:p>
            <a:endParaRPr lang="en-US" dirty="0" smtClean="0"/>
          </a:p>
          <a:p>
            <a:r>
              <a:rPr lang="en-US" dirty="0" smtClean="0"/>
              <a:t>Wait for more Instructions!</a:t>
            </a:r>
          </a:p>
        </p:txBody>
      </p:sp>
      <p:sp>
        <p:nvSpPr>
          <p:cNvPr id="3" name="Title 2"/>
          <p:cNvSpPr>
            <a:spLocks noGrp="1"/>
          </p:cNvSpPr>
          <p:nvPr>
            <p:ph type="title"/>
          </p:nvPr>
        </p:nvSpPr>
        <p:spPr/>
        <p:txBody>
          <a:bodyPr/>
          <a:lstStyle/>
          <a:p>
            <a:r>
              <a:rPr lang="en-US" dirty="0" smtClean="0"/>
              <a:t>Activity Time!</a:t>
            </a:r>
            <a:endParaRPr lang="en-US" dirty="0"/>
          </a:p>
        </p:txBody>
      </p:sp>
    </p:spTree>
    <p:extLst>
      <p:ext uri="{BB962C8B-B14F-4D97-AF65-F5344CB8AC3E}">
        <p14:creationId xmlns="" xmlns:p14="http://schemas.microsoft.com/office/powerpoint/2010/main" val="1094029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474</TotalTime>
  <Words>2398</Words>
  <Application>Microsoft Office PowerPoint</Application>
  <PresentationFormat>On-screen Show (4:3)</PresentationFormat>
  <Paragraphs>197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Skill Theme Approach</vt:lpstr>
      <vt:lpstr>What is the Skill Theme Approach?</vt:lpstr>
      <vt:lpstr>Characteristics</vt:lpstr>
      <vt:lpstr>What makes it different?</vt:lpstr>
      <vt:lpstr>Student Benefits</vt:lpstr>
      <vt:lpstr>Movement Concepts</vt:lpstr>
      <vt:lpstr>Value Orientation</vt:lpstr>
      <vt:lpstr>Essential Elements</vt:lpstr>
      <vt:lpstr>Activity Time!</vt:lpstr>
      <vt:lpstr>Alignment to NASPE Standards and NH State Guidelines</vt:lpstr>
      <vt:lpstr>Structure of Skill Theme Approach</vt:lpstr>
      <vt:lpstr>Structure of Skill Theme Approach</vt:lpstr>
      <vt:lpstr>Structure of Skill Theme Approach</vt:lpstr>
      <vt:lpstr>Structure of Skill Theme Approach</vt:lpstr>
      <vt:lpstr>Benefits and Limitations</vt:lpstr>
      <vt:lpstr>Assessment Practices</vt:lpstr>
      <vt:lpstr>Conclusion</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Theme Approach</dc:title>
  <dc:creator>Matt</dc:creator>
  <cp:lastModifiedBy>Matt</cp:lastModifiedBy>
  <cp:revision>53</cp:revision>
  <dcterms:created xsi:type="dcterms:W3CDTF">2012-02-15T16:09:15Z</dcterms:created>
  <dcterms:modified xsi:type="dcterms:W3CDTF">2012-03-07T18:42:47Z</dcterms:modified>
</cp:coreProperties>
</file>